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8" r:id="rId3"/>
    <p:sldId id="259" r:id="rId4"/>
    <p:sldId id="260" r:id="rId5"/>
    <p:sldId id="263" r:id="rId6"/>
    <p:sldId id="257" r:id="rId7"/>
    <p:sldId id="267" r:id="rId8"/>
    <p:sldId id="265" r:id="rId9"/>
    <p:sldId id="266" r:id="rId10"/>
    <p:sldId id="261"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697" autoAdjust="0"/>
  </p:normalViewPr>
  <p:slideViewPr>
    <p:cSldViewPr snapToGrid="0" snapToObjects="1">
      <p:cViewPr varScale="1">
        <p:scale>
          <a:sx n="33" d="100"/>
          <a:sy n="33" d="100"/>
        </p:scale>
        <p:origin x="-2464" y="-104"/>
      </p:cViewPr>
      <p:guideLst>
        <p:guide orient="horz" pos="2160"/>
        <p:guide pos="2880"/>
      </p:guideLst>
    </p:cSldViewPr>
  </p:slideViewPr>
  <p:notesTextViewPr>
    <p:cViewPr>
      <p:scale>
        <a:sx n="100" d="100"/>
        <a:sy n="100" d="100"/>
      </p:scale>
      <p:origin x="0" y="0"/>
    </p:cViewPr>
  </p:notesTextViewPr>
  <p:sorterViewPr>
    <p:cViewPr>
      <p:scale>
        <a:sx n="115" d="100"/>
        <a:sy n="11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FE1C86-BECA-3741-88F0-F89CD7D391B7}" type="datetimeFigureOut">
              <a:rPr lang="en-US" smtClean="0"/>
              <a:t>7/30/19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20FF51-3922-1A43-9178-27CBA6FD727B}" type="slidenum">
              <a:rPr lang="en-US" smtClean="0"/>
              <a:t>‹#›</a:t>
            </a:fld>
            <a:endParaRPr lang="en-US"/>
          </a:p>
        </p:txBody>
      </p:sp>
    </p:spTree>
    <p:extLst>
      <p:ext uri="{BB962C8B-B14F-4D97-AF65-F5344CB8AC3E}">
        <p14:creationId xmlns:p14="http://schemas.microsoft.com/office/powerpoint/2010/main" val="2584557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83C5E-3CA3-4E44-9B3A-F5B3D5BBB87D}" type="datetimeFigureOut">
              <a:rPr lang="en-US" smtClean="0"/>
              <a:t>7/30/19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DC4D9-489D-8141-B4F5-3EEDC5D3E454}" type="slidenum">
              <a:rPr lang="en-US" smtClean="0"/>
              <a:t>‹#›</a:t>
            </a:fld>
            <a:endParaRPr lang="en-US"/>
          </a:p>
        </p:txBody>
      </p:sp>
    </p:spTree>
    <p:extLst>
      <p:ext uri="{BB962C8B-B14F-4D97-AF65-F5344CB8AC3E}">
        <p14:creationId xmlns:p14="http://schemas.microsoft.com/office/powerpoint/2010/main" val="32912660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1FDC4D9-489D-8141-B4F5-3EEDC5D3E454}" type="slidenum">
              <a:rPr lang="en-US" smtClean="0"/>
              <a:t>5</a:t>
            </a:fld>
            <a:endParaRPr lang="en-US"/>
          </a:p>
        </p:txBody>
      </p:sp>
    </p:spTree>
    <p:extLst>
      <p:ext uri="{BB962C8B-B14F-4D97-AF65-F5344CB8AC3E}">
        <p14:creationId xmlns:p14="http://schemas.microsoft.com/office/powerpoint/2010/main" val="337538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DC4D9-489D-8141-B4F5-3EEDC5D3E454}" type="slidenum">
              <a:rPr lang="en-US" smtClean="0"/>
              <a:t>6</a:t>
            </a:fld>
            <a:endParaRPr lang="en-US"/>
          </a:p>
        </p:txBody>
      </p:sp>
    </p:spTree>
    <p:extLst>
      <p:ext uri="{BB962C8B-B14F-4D97-AF65-F5344CB8AC3E}">
        <p14:creationId xmlns:p14="http://schemas.microsoft.com/office/powerpoint/2010/main" val="3028840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DC4D9-489D-8141-B4F5-3EEDC5D3E454}" type="slidenum">
              <a:rPr lang="en-US" smtClean="0"/>
              <a:t>7</a:t>
            </a:fld>
            <a:endParaRPr lang="en-US"/>
          </a:p>
        </p:txBody>
      </p:sp>
    </p:spTree>
    <p:extLst>
      <p:ext uri="{BB962C8B-B14F-4D97-AF65-F5344CB8AC3E}">
        <p14:creationId xmlns:p14="http://schemas.microsoft.com/office/powerpoint/2010/main" val="269266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99440D5C-3540-FE47-A02B-540DB9EB2ECD}"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35116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99440D5C-3540-FE47-A02B-540DB9EB2ECD}"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064826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99440D5C-3540-FE47-A02B-540DB9EB2ECD}"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146711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99440D5C-3540-FE47-A02B-540DB9EB2ECD}"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39990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9440D5C-3540-FE47-A02B-540DB9EB2ECD}"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166341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99440D5C-3540-FE47-A02B-540DB9EB2ECD}"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77115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99440D5C-3540-FE47-A02B-540DB9EB2ECD}" type="datetimeFigureOut">
              <a:rPr lang="en-US" smtClean="0"/>
              <a:t>7/30/19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534464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99440D5C-3540-FE47-A02B-540DB9EB2ECD}" type="datetimeFigureOut">
              <a:rPr lang="en-US" smtClean="0"/>
              <a:t>7/30/19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392447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40D5C-3540-FE47-A02B-540DB9EB2ECD}" type="datetimeFigureOut">
              <a:rPr lang="en-US" smtClean="0"/>
              <a:t>7/30/19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1356103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9440D5C-3540-FE47-A02B-540DB9EB2ECD}"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105192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9440D5C-3540-FE47-A02B-540DB9EB2ECD}"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DAB03-BE95-F74F-9B8A-1D930D0B2724}" type="slidenum">
              <a:rPr lang="en-US" smtClean="0"/>
              <a:t>‹#›</a:t>
            </a:fld>
            <a:endParaRPr lang="en-US"/>
          </a:p>
        </p:txBody>
      </p:sp>
    </p:spTree>
    <p:extLst>
      <p:ext uri="{BB962C8B-B14F-4D97-AF65-F5344CB8AC3E}">
        <p14:creationId xmlns:p14="http://schemas.microsoft.com/office/powerpoint/2010/main" val="2484613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40D5C-3540-FE47-A02B-540DB9EB2ECD}" type="datetimeFigureOut">
              <a:rPr lang="en-US" smtClean="0"/>
              <a:t>7/30/19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DAB03-BE95-F74F-9B8A-1D930D0B2724}" type="slidenum">
              <a:rPr lang="en-US" smtClean="0"/>
              <a:t>‹#›</a:t>
            </a:fld>
            <a:endParaRPr lang="en-US"/>
          </a:p>
        </p:txBody>
      </p:sp>
    </p:spTree>
    <p:extLst>
      <p:ext uri="{BB962C8B-B14F-4D97-AF65-F5344CB8AC3E}">
        <p14:creationId xmlns:p14="http://schemas.microsoft.com/office/powerpoint/2010/main" val="345887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Commodity Exchange Centre</a:t>
            </a:r>
            <a:endParaRPr lang="en-US" dirty="0"/>
          </a:p>
        </p:txBody>
      </p:sp>
      <p:sp>
        <p:nvSpPr>
          <p:cNvPr id="3" name="Subtitle 2"/>
          <p:cNvSpPr>
            <a:spLocks noGrp="1"/>
          </p:cNvSpPr>
          <p:nvPr>
            <p:ph type="subTitle" idx="1"/>
          </p:nvPr>
        </p:nvSpPr>
        <p:spPr/>
        <p:txBody>
          <a:bodyPr/>
          <a:lstStyle/>
          <a:p>
            <a:r>
              <a:rPr lang="en-US" dirty="0" smtClean="0"/>
              <a:t>Backgroun</a:t>
            </a:r>
            <a:r>
              <a:rPr lang="en-US" dirty="0"/>
              <a:t>d</a:t>
            </a:r>
          </a:p>
        </p:txBody>
      </p:sp>
    </p:spTree>
    <p:extLst>
      <p:ext uri="{BB962C8B-B14F-4D97-AF65-F5344CB8AC3E}">
        <p14:creationId xmlns:p14="http://schemas.microsoft.com/office/powerpoint/2010/main" val="2830181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9747"/>
          </a:xfrm>
        </p:spPr>
        <p:txBody>
          <a:bodyPr>
            <a:normAutofit fontScale="90000"/>
          </a:bodyPr>
          <a:lstStyle/>
          <a:p>
            <a:r>
              <a:rPr lang="en-US" b="1" dirty="0" smtClean="0"/>
              <a:t>Challenges of commodity exchanges</a:t>
            </a:r>
            <a:endParaRPr lang="en-US" b="1" dirty="0"/>
          </a:p>
        </p:txBody>
      </p:sp>
      <p:sp>
        <p:nvSpPr>
          <p:cNvPr id="3" name="Content Placeholder 2"/>
          <p:cNvSpPr>
            <a:spLocks noGrp="1"/>
          </p:cNvSpPr>
          <p:nvPr>
            <p:ph idx="1"/>
          </p:nvPr>
        </p:nvSpPr>
        <p:spPr>
          <a:xfrm>
            <a:off x="457200" y="1347628"/>
            <a:ext cx="8229600" cy="5224622"/>
          </a:xfrm>
        </p:spPr>
        <p:txBody>
          <a:bodyPr>
            <a:normAutofit fontScale="92500" lnSpcReduction="20000"/>
          </a:bodyPr>
          <a:lstStyle/>
          <a:p>
            <a:r>
              <a:rPr lang="en-US" dirty="0" smtClean="0"/>
              <a:t>Distance between production and where commodities markets are located, makes info collection difficult</a:t>
            </a:r>
          </a:p>
          <a:p>
            <a:endParaRPr lang="en-US" dirty="0"/>
          </a:p>
          <a:p>
            <a:r>
              <a:rPr lang="en-US" dirty="0" smtClean="0"/>
              <a:t>Developing countries are unfamiliar with how commodities work.</a:t>
            </a:r>
          </a:p>
          <a:p>
            <a:endParaRPr lang="en-US" dirty="0"/>
          </a:p>
          <a:p>
            <a:r>
              <a:rPr lang="en-US" dirty="0" smtClean="0"/>
              <a:t>Unfair systemic challenges between developed and developing countries. </a:t>
            </a:r>
          </a:p>
          <a:p>
            <a:endParaRPr lang="en-US" dirty="0" smtClean="0"/>
          </a:p>
          <a:p>
            <a:r>
              <a:rPr lang="en-US" dirty="0" smtClean="0"/>
              <a:t>Can enable dishonest or manipulative transactions.</a:t>
            </a:r>
          </a:p>
          <a:p>
            <a:endParaRPr lang="en-US" dirty="0"/>
          </a:p>
        </p:txBody>
      </p:sp>
    </p:spTree>
    <p:extLst>
      <p:ext uri="{BB962C8B-B14F-4D97-AF65-F5344CB8AC3E}">
        <p14:creationId xmlns:p14="http://schemas.microsoft.com/office/powerpoint/2010/main" val="278001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9747"/>
          </a:xfrm>
        </p:spPr>
        <p:txBody>
          <a:bodyPr/>
          <a:lstStyle/>
          <a:p>
            <a:r>
              <a:rPr lang="en-US" b="1" dirty="0" smtClean="0"/>
              <a:t>Benefits of a commodity exchange</a:t>
            </a:r>
            <a:endParaRPr lang="en-US" b="1" dirty="0"/>
          </a:p>
        </p:txBody>
      </p:sp>
      <p:sp>
        <p:nvSpPr>
          <p:cNvPr id="3" name="Content Placeholder 2"/>
          <p:cNvSpPr>
            <a:spLocks noGrp="1"/>
          </p:cNvSpPr>
          <p:nvPr>
            <p:ph idx="1"/>
          </p:nvPr>
        </p:nvSpPr>
        <p:spPr>
          <a:xfrm>
            <a:off x="457200" y="1114385"/>
            <a:ext cx="8229600" cy="5743615"/>
          </a:xfrm>
        </p:spPr>
        <p:txBody>
          <a:bodyPr>
            <a:normAutofit lnSpcReduction="10000"/>
          </a:bodyPr>
          <a:lstStyle/>
          <a:p>
            <a:r>
              <a:rPr lang="en-US" dirty="0" smtClean="0"/>
              <a:t>More storage capacity</a:t>
            </a:r>
          </a:p>
          <a:p>
            <a:endParaRPr lang="en-US" dirty="0"/>
          </a:p>
          <a:p>
            <a:r>
              <a:rPr lang="en-US" dirty="0" smtClean="0"/>
              <a:t>Less marketing risks for farmers</a:t>
            </a:r>
          </a:p>
          <a:p>
            <a:endParaRPr lang="en-US" dirty="0"/>
          </a:p>
          <a:p>
            <a:r>
              <a:rPr lang="en-US" dirty="0" smtClean="0"/>
              <a:t>Less uncertainty for traders</a:t>
            </a:r>
          </a:p>
          <a:p>
            <a:endParaRPr lang="en-US" dirty="0"/>
          </a:p>
          <a:p>
            <a:r>
              <a:rPr lang="en-US" dirty="0" smtClean="0"/>
              <a:t>More efficient trade and more food security</a:t>
            </a:r>
          </a:p>
          <a:p>
            <a:endParaRPr lang="en-US" dirty="0"/>
          </a:p>
          <a:p>
            <a:r>
              <a:rPr lang="en-US" dirty="0" smtClean="0"/>
              <a:t>Influences the economy by standardizing prices and extending financial liquidity</a:t>
            </a:r>
          </a:p>
          <a:p>
            <a:endParaRPr lang="en-US" dirty="0"/>
          </a:p>
        </p:txBody>
      </p:sp>
    </p:spTree>
    <p:extLst>
      <p:ext uri="{BB962C8B-B14F-4D97-AF65-F5344CB8AC3E}">
        <p14:creationId xmlns:p14="http://schemas.microsoft.com/office/powerpoint/2010/main" val="2134081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170"/>
          </a:xfrm>
        </p:spPr>
        <p:txBody>
          <a:bodyPr>
            <a:noAutofit/>
          </a:bodyPr>
          <a:lstStyle/>
          <a:p>
            <a:r>
              <a:rPr lang="en-US" sz="3200" b="1" dirty="0" smtClean="0"/>
              <a:t>Myanmar commodities exchange centers</a:t>
            </a:r>
            <a:endParaRPr lang="en-US" sz="3200" b="1" dirty="0"/>
          </a:p>
        </p:txBody>
      </p:sp>
      <p:sp>
        <p:nvSpPr>
          <p:cNvPr id="3" name="Content Placeholder 2"/>
          <p:cNvSpPr>
            <a:spLocks noGrp="1"/>
          </p:cNvSpPr>
          <p:nvPr>
            <p:ph idx="1"/>
          </p:nvPr>
        </p:nvSpPr>
        <p:spPr>
          <a:xfrm>
            <a:off x="457200" y="1156428"/>
            <a:ext cx="8229600" cy="5327155"/>
          </a:xfrm>
        </p:spPr>
        <p:txBody>
          <a:bodyPr>
            <a:normAutofit lnSpcReduction="10000"/>
          </a:bodyPr>
          <a:lstStyle/>
          <a:p>
            <a:r>
              <a:rPr lang="en-US" dirty="0" smtClean="0"/>
              <a:t>Lessons are being learned from India, East and Central African countries. </a:t>
            </a:r>
          </a:p>
          <a:p>
            <a:endParaRPr lang="en-US" dirty="0"/>
          </a:p>
          <a:p>
            <a:r>
              <a:rPr lang="en-US" dirty="0" smtClean="0"/>
              <a:t>Laws, by-laws and regulations are needed as well as education and awareness of the benefits and concerns. </a:t>
            </a:r>
          </a:p>
          <a:p>
            <a:endParaRPr lang="en-US" dirty="0"/>
          </a:p>
          <a:p>
            <a:r>
              <a:rPr lang="en-US" dirty="0" smtClean="0"/>
              <a:t>How do we ensure farmers get best prices, access to markets, develop fair trading systems alongside </a:t>
            </a:r>
            <a:r>
              <a:rPr lang="en-US" dirty="0" err="1" smtClean="0"/>
              <a:t>neighbouring</a:t>
            </a:r>
            <a:r>
              <a:rPr lang="en-US" dirty="0" smtClean="0"/>
              <a:t> countries</a:t>
            </a:r>
          </a:p>
          <a:p>
            <a:endParaRPr lang="en-US" dirty="0"/>
          </a:p>
        </p:txBody>
      </p:sp>
    </p:spTree>
    <p:extLst>
      <p:ext uri="{BB962C8B-B14F-4D97-AF65-F5344CB8AC3E}">
        <p14:creationId xmlns:p14="http://schemas.microsoft.com/office/powerpoint/2010/main" val="128854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bit of history</a:t>
            </a:r>
            <a:endParaRPr lang="en-US" b="1" dirty="0"/>
          </a:p>
        </p:txBody>
      </p:sp>
      <p:sp>
        <p:nvSpPr>
          <p:cNvPr id="3" name="Content Placeholder 2"/>
          <p:cNvSpPr>
            <a:spLocks noGrp="1"/>
          </p:cNvSpPr>
          <p:nvPr>
            <p:ph idx="1"/>
          </p:nvPr>
        </p:nvSpPr>
        <p:spPr/>
        <p:txBody>
          <a:bodyPr/>
          <a:lstStyle/>
          <a:p>
            <a:r>
              <a:rPr lang="en-US" dirty="0" smtClean="0"/>
              <a:t>Between 4500 and 400 BC Sumerians used clay tokens to trade goats.  This made the trading of goats easier and established time and dates for trading. </a:t>
            </a:r>
            <a:r>
              <a:rPr lang="en-CA" dirty="0"/>
              <a:t>T</a:t>
            </a:r>
            <a:r>
              <a:rPr lang="en-US" dirty="0" smtClean="0"/>
              <a:t>he first ‘futures contract’.</a:t>
            </a:r>
          </a:p>
          <a:p>
            <a:endParaRPr lang="en-US" dirty="0"/>
          </a:p>
          <a:p>
            <a:r>
              <a:rPr lang="en-US" dirty="0" smtClean="0"/>
              <a:t>Other early civilizations used pigs, rare sea shells as ‘commodity money.’</a:t>
            </a:r>
            <a:endParaRPr lang="en-US" dirty="0"/>
          </a:p>
        </p:txBody>
      </p:sp>
    </p:spTree>
    <p:extLst>
      <p:ext uri="{BB962C8B-B14F-4D97-AF65-F5344CB8AC3E}">
        <p14:creationId xmlns:p14="http://schemas.microsoft.com/office/powerpoint/2010/main" val="20877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0167"/>
          </a:xfrm>
        </p:spPr>
        <p:txBody>
          <a:bodyPr>
            <a:normAutofit/>
          </a:bodyPr>
          <a:lstStyle/>
          <a:p>
            <a:r>
              <a:rPr lang="en-US" sz="3200" b="1" dirty="0" smtClean="0"/>
              <a:t>History cont’d</a:t>
            </a:r>
            <a:endParaRPr lang="en-US" sz="3200" b="1" dirty="0"/>
          </a:p>
        </p:txBody>
      </p:sp>
      <p:sp>
        <p:nvSpPr>
          <p:cNvPr id="3" name="Content Placeholder 2"/>
          <p:cNvSpPr>
            <a:spLocks noGrp="1"/>
          </p:cNvSpPr>
          <p:nvPr>
            <p:ph idx="1"/>
          </p:nvPr>
        </p:nvSpPr>
        <p:spPr>
          <a:xfrm>
            <a:off x="457200" y="984806"/>
            <a:ext cx="8229600" cy="5520090"/>
          </a:xfrm>
        </p:spPr>
        <p:txBody>
          <a:bodyPr>
            <a:normAutofit/>
          </a:bodyPr>
          <a:lstStyle/>
          <a:p>
            <a:r>
              <a:rPr lang="en-US" dirty="0" smtClean="0"/>
              <a:t>Traders have always sought ways to simplify and standardize trade contracts.</a:t>
            </a:r>
          </a:p>
          <a:p>
            <a:endParaRPr lang="en-US" dirty="0"/>
          </a:p>
          <a:p>
            <a:r>
              <a:rPr lang="en-US" dirty="0" smtClean="0"/>
              <a:t>Gold and silver as precious metals become a standard and have long been used to trade goods, commodities or pay for </a:t>
            </a:r>
            <a:r>
              <a:rPr lang="en-US" dirty="0" err="1" smtClean="0"/>
              <a:t>labour</a:t>
            </a:r>
            <a:r>
              <a:rPr lang="en-US" dirty="0" smtClean="0"/>
              <a:t>. </a:t>
            </a:r>
          </a:p>
          <a:p>
            <a:endParaRPr lang="en-US" dirty="0"/>
          </a:p>
          <a:p>
            <a:r>
              <a:rPr lang="en-US" dirty="0" smtClean="0"/>
              <a:t>Between the 10th and 13</a:t>
            </a:r>
            <a:r>
              <a:rPr lang="en-US" baseline="30000" dirty="0" smtClean="0"/>
              <a:t>th</a:t>
            </a:r>
            <a:r>
              <a:rPr lang="en-US" dirty="0" smtClean="0"/>
              <a:t> centuries in Europe, commodity markets become the established way to trade in goods.</a:t>
            </a:r>
            <a:endParaRPr lang="en-US" dirty="0"/>
          </a:p>
        </p:txBody>
      </p:sp>
    </p:spTree>
    <p:extLst>
      <p:ext uri="{BB962C8B-B14F-4D97-AF65-F5344CB8AC3E}">
        <p14:creationId xmlns:p14="http://schemas.microsoft.com/office/powerpoint/2010/main" val="258277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9747"/>
          </a:xfrm>
        </p:spPr>
        <p:txBody>
          <a:bodyPr>
            <a:normAutofit/>
          </a:bodyPr>
          <a:lstStyle/>
          <a:p>
            <a:r>
              <a:rPr lang="en-US" sz="3200" b="1" dirty="0" smtClean="0"/>
              <a:t>History cont’d</a:t>
            </a:r>
            <a:endParaRPr lang="en-US" sz="3200" b="1" dirty="0"/>
          </a:p>
        </p:txBody>
      </p:sp>
      <p:sp>
        <p:nvSpPr>
          <p:cNvPr id="3" name="Content Placeholder 2"/>
          <p:cNvSpPr>
            <a:spLocks noGrp="1"/>
          </p:cNvSpPr>
          <p:nvPr>
            <p:ph idx="1"/>
          </p:nvPr>
        </p:nvSpPr>
        <p:spPr>
          <a:xfrm>
            <a:off x="457200" y="1114386"/>
            <a:ext cx="8229600" cy="5209098"/>
          </a:xfrm>
        </p:spPr>
        <p:txBody>
          <a:bodyPr/>
          <a:lstStyle/>
          <a:p>
            <a:r>
              <a:rPr lang="en-US" dirty="0" smtClean="0"/>
              <a:t>In 1530, the Amsterdam Stock Exchange began to trade commodities using more sophisticated contracts to govern trading, short sales, forward contracts and options. </a:t>
            </a:r>
          </a:p>
          <a:p>
            <a:endParaRPr lang="en-US" dirty="0"/>
          </a:p>
          <a:p>
            <a:r>
              <a:rPr lang="en-US" dirty="0" smtClean="0"/>
              <a:t>In the late 1800, in the US wheat, corn, cattle and pigs begin to widely traded on the Chicago Board of Trade.  By the 1940’s the CBOT expands to list rice, mill feeds, butter, eggs, potatoes and soybeans</a:t>
            </a:r>
            <a:endParaRPr lang="en-US" dirty="0"/>
          </a:p>
        </p:txBody>
      </p:sp>
    </p:spTree>
    <p:extLst>
      <p:ext uri="{BB962C8B-B14F-4D97-AF65-F5344CB8AC3E}">
        <p14:creationId xmlns:p14="http://schemas.microsoft.com/office/powerpoint/2010/main" val="3439336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5662"/>
          </a:xfrm>
        </p:spPr>
        <p:txBody>
          <a:bodyPr>
            <a:normAutofit/>
          </a:bodyPr>
          <a:lstStyle/>
          <a:p>
            <a:r>
              <a:rPr lang="en-US" sz="3200" b="1" dirty="0" smtClean="0"/>
              <a:t>Types of commodity trades</a:t>
            </a:r>
            <a:endParaRPr lang="en-US" sz="3200" b="1" dirty="0"/>
          </a:p>
        </p:txBody>
      </p:sp>
      <p:sp>
        <p:nvSpPr>
          <p:cNvPr id="3" name="Content Placeholder 2"/>
          <p:cNvSpPr>
            <a:spLocks noGrp="1"/>
          </p:cNvSpPr>
          <p:nvPr>
            <p:ph idx="1"/>
          </p:nvPr>
        </p:nvSpPr>
        <p:spPr>
          <a:xfrm>
            <a:off x="457200" y="1140300"/>
            <a:ext cx="8229600" cy="5284867"/>
          </a:xfrm>
        </p:spPr>
        <p:txBody>
          <a:bodyPr>
            <a:noAutofit/>
          </a:bodyPr>
          <a:lstStyle/>
          <a:p>
            <a:r>
              <a:rPr lang="en-US" sz="2000" dirty="0"/>
              <a:t>Trading takes different forms (spot, forwards, futures, options, environmental instruments, swaps, or ocean freight contracts</a:t>
            </a:r>
            <a:r>
              <a:rPr lang="en-US" sz="2000" dirty="0" smtClean="0"/>
              <a:t>)</a:t>
            </a:r>
          </a:p>
          <a:p>
            <a:endParaRPr lang="en-US" sz="2000" dirty="0"/>
          </a:p>
          <a:p>
            <a:r>
              <a:rPr lang="en-US" sz="2000" dirty="0"/>
              <a:t>Spot = trade agreement made for specific date/time, normally 2 days after the agreement</a:t>
            </a:r>
          </a:p>
          <a:p>
            <a:pPr marL="0" indent="0">
              <a:buNone/>
            </a:pPr>
            <a:endParaRPr lang="en-US" sz="2000" dirty="0"/>
          </a:p>
          <a:p>
            <a:r>
              <a:rPr lang="en-US" sz="2000" dirty="0"/>
              <a:t>Futures = parties agree to exchange a commodity for fixed price at a point in the </a:t>
            </a:r>
            <a:r>
              <a:rPr lang="en-US" sz="2000" dirty="0" smtClean="0"/>
              <a:t>future (beyond 2 days, different than spot trades)</a:t>
            </a:r>
          </a:p>
          <a:p>
            <a:endParaRPr lang="en-US" sz="2000" dirty="0"/>
          </a:p>
          <a:p>
            <a:r>
              <a:rPr lang="en-US" sz="2000" dirty="0" smtClean="0"/>
              <a:t>Forwards = unconditionally postpones the trading date to an agreed upon date in the future</a:t>
            </a:r>
            <a:endParaRPr lang="en-US" sz="2000" dirty="0"/>
          </a:p>
          <a:p>
            <a:pPr marL="0" indent="0">
              <a:buNone/>
            </a:pPr>
            <a:r>
              <a:rPr lang="en-US" sz="2000" dirty="0" smtClean="0"/>
              <a:t>.</a:t>
            </a:r>
          </a:p>
          <a:p>
            <a:r>
              <a:rPr lang="en-US" sz="2000" dirty="0" smtClean="0"/>
              <a:t>Options = does not oblige those involved, costs less but does not give best price protection.</a:t>
            </a:r>
          </a:p>
          <a:p>
            <a:endParaRPr lang="en-US" sz="2000" dirty="0"/>
          </a:p>
          <a:p>
            <a:r>
              <a:rPr lang="en-US" sz="2000" dirty="0"/>
              <a:t>Swap </a:t>
            </a:r>
            <a:r>
              <a:rPr lang="en-US" sz="2000" dirty="0" smtClean="0"/>
              <a:t>= a commodity is traded for fixed price over a set period of time.</a:t>
            </a:r>
            <a:endParaRPr lang="en-US" sz="2000" dirty="0"/>
          </a:p>
          <a:p>
            <a:endParaRPr lang="en-US" sz="2000" dirty="0" smtClean="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4017906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4251"/>
          </a:xfrm>
        </p:spPr>
        <p:txBody>
          <a:bodyPr>
            <a:normAutofit/>
          </a:bodyPr>
          <a:lstStyle/>
          <a:p>
            <a:r>
              <a:rPr lang="en-US" sz="3200" b="1" dirty="0" smtClean="0"/>
              <a:t>Functions of a Commodities Exchange</a:t>
            </a:r>
            <a:endParaRPr lang="en-US" sz="3200" b="1" dirty="0"/>
          </a:p>
        </p:txBody>
      </p:sp>
      <p:sp>
        <p:nvSpPr>
          <p:cNvPr id="3" name="Content Placeholder 2"/>
          <p:cNvSpPr>
            <a:spLocks noGrp="1"/>
          </p:cNvSpPr>
          <p:nvPr>
            <p:ph idx="1"/>
          </p:nvPr>
        </p:nvSpPr>
        <p:spPr>
          <a:xfrm>
            <a:off x="457200" y="1243963"/>
            <a:ext cx="8229600" cy="5312763"/>
          </a:xfrm>
        </p:spPr>
        <p:txBody>
          <a:bodyPr>
            <a:normAutofit fontScale="92500" lnSpcReduction="20000"/>
          </a:bodyPr>
          <a:lstStyle/>
          <a:p>
            <a:r>
              <a:rPr lang="en-US" dirty="0" smtClean="0"/>
              <a:t>Commodity markets are a platform for trading in agricultural goods and raw materials.</a:t>
            </a:r>
          </a:p>
          <a:p>
            <a:endParaRPr lang="en-US" dirty="0"/>
          </a:p>
          <a:p>
            <a:r>
              <a:rPr lang="en-US" dirty="0" smtClean="0"/>
              <a:t>Commodity exchanges bring together buyers, sellers, producers, traders &amp; dealers.  Not to fix prices or make profit, rather to register the prices commodities are getting in real time in the marketplace. </a:t>
            </a:r>
          </a:p>
          <a:p>
            <a:endParaRPr lang="en-US" dirty="0"/>
          </a:p>
          <a:p>
            <a:r>
              <a:rPr lang="en-US" dirty="0" smtClean="0"/>
              <a:t>A commodities exchange is an </a:t>
            </a:r>
            <a:r>
              <a:rPr lang="en-US" dirty="0"/>
              <a:t>o</a:t>
            </a:r>
            <a:r>
              <a:rPr lang="en-US" dirty="0" smtClean="0"/>
              <a:t>pen platform allowing for demand and supply forces to register the prices of specific commodities</a:t>
            </a:r>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107623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Functions continued</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Provides a market place with continuity &amp; stability</a:t>
            </a:r>
          </a:p>
          <a:p>
            <a:endParaRPr lang="en-US" dirty="0" smtClean="0"/>
          </a:p>
          <a:p>
            <a:r>
              <a:rPr lang="en-US" dirty="0" smtClean="0"/>
              <a:t>Regulate trading</a:t>
            </a:r>
          </a:p>
          <a:p>
            <a:endParaRPr lang="en-US" dirty="0" smtClean="0"/>
          </a:p>
          <a:p>
            <a:r>
              <a:rPr lang="en-US" dirty="0" smtClean="0"/>
              <a:t>Collects and disseminates market information</a:t>
            </a:r>
          </a:p>
          <a:p>
            <a:endParaRPr lang="en-US" dirty="0" smtClean="0"/>
          </a:p>
          <a:p>
            <a:r>
              <a:rPr lang="en-US" dirty="0" smtClean="0"/>
              <a:t>Grade commodities</a:t>
            </a:r>
          </a:p>
          <a:p>
            <a:pPr marL="0" indent="0">
              <a:buNone/>
            </a:pPr>
            <a:endParaRPr lang="en-US" dirty="0" smtClean="0"/>
          </a:p>
          <a:p>
            <a:r>
              <a:rPr lang="en-US" dirty="0" smtClean="0"/>
              <a:t>Settle disputes through arbitration </a:t>
            </a:r>
          </a:p>
          <a:p>
            <a:endParaRPr lang="en-US" dirty="0"/>
          </a:p>
        </p:txBody>
      </p:sp>
    </p:spTree>
    <p:extLst>
      <p:ext uri="{BB962C8B-B14F-4D97-AF65-F5344CB8AC3E}">
        <p14:creationId xmlns:p14="http://schemas.microsoft.com/office/powerpoint/2010/main" val="3934353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7274"/>
          </a:xfrm>
        </p:spPr>
        <p:txBody>
          <a:bodyPr>
            <a:normAutofit/>
          </a:bodyPr>
          <a:lstStyle/>
          <a:p>
            <a:r>
              <a:rPr lang="en-US" sz="3200" b="1" dirty="0" smtClean="0"/>
              <a:t>What is happening in Myanmar?</a:t>
            </a:r>
            <a:endParaRPr lang="en-US" sz="3200" b="1" dirty="0"/>
          </a:p>
        </p:txBody>
      </p:sp>
      <p:sp>
        <p:nvSpPr>
          <p:cNvPr id="3" name="Content Placeholder 2"/>
          <p:cNvSpPr>
            <a:spLocks noGrp="1"/>
          </p:cNvSpPr>
          <p:nvPr>
            <p:ph idx="1"/>
          </p:nvPr>
        </p:nvSpPr>
        <p:spPr>
          <a:xfrm>
            <a:off x="457200" y="1229216"/>
            <a:ext cx="8229600" cy="4896947"/>
          </a:xfrm>
        </p:spPr>
        <p:txBody>
          <a:bodyPr>
            <a:normAutofit fontScale="92500" lnSpcReduction="20000"/>
          </a:bodyPr>
          <a:lstStyle/>
          <a:p>
            <a:r>
              <a:rPr lang="en-US" dirty="0" smtClean="0"/>
              <a:t>MICTDC &amp; UMFCCI are jointly developing a Myanmar Commodity Exchange System to provide price and market information for agricultural crops and products.</a:t>
            </a:r>
          </a:p>
          <a:p>
            <a:endParaRPr lang="en-US" dirty="0"/>
          </a:p>
          <a:p>
            <a:r>
              <a:rPr lang="en-US" dirty="0" smtClean="0"/>
              <a:t>Product prices will be collected from across the country and shown in real time on a web page in English and Burmese.</a:t>
            </a:r>
          </a:p>
          <a:p>
            <a:endParaRPr lang="en-US" dirty="0"/>
          </a:p>
          <a:p>
            <a:r>
              <a:rPr lang="en-US" dirty="0" smtClean="0"/>
              <a:t>Daily prices by region and by weight will help sellers, and producers obtain fair pricing. </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78707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Commodities on Exchange </a:t>
            </a:r>
            <a:endParaRPr lang="en-US" b="1" dirty="0"/>
          </a:p>
        </p:txBody>
      </p:sp>
      <p:sp>
        <p:nvSpPr>
          <p:cNvPr id="3" name="Content Placeholder 2"/>
          <p:cNvSpPr>
            <a:spLocks noGrp="1"/>
          </p:cNvSpPr>
          <p:nvPr>
            <p:ph idx="1"/>
          </p:nvPr>
        </p:nvSpPr>
        <p:spPr/>
        <p:txBody>
          <a:bodyPr/>
          <a:lstStyle/>
          <a:p>
            <a:pPr marL="0" indent="0" algn="ctr">
              <a:buNone/>
            </a:pPr>
            <a:r>
              <a:rPr lang="en-US" dirty="0" smtClean="0"/>
              <a:t>Beans </a:t>
            </a:r>
          </a:p>
          <a:p>
            <a:pPr marL="0" indent="0" algn="ctr">
              <a:buNone/>
            </a:pPr>
            <a:r>
              <a:rPr lang="en-US" dirty="0" smtClean="0"/>
              <a:t>Pulses</a:t>
            </a:r>
          </a:p>
          <a:p>
            <a:pPr marL="0" indent="0" algn="ctr">
              <a:buNone/>
            </a:pPr>
            <a:r>
              <a:rPr lang="en-US" dirty="0" smtClean="0"/>
              <a:t>Paddy</a:t>
            </a:r>
          </a:p>
          <a:p>
            <a:pPr marL="0" indent="0" algn="ctr">
              <a:buNone/>
            </a:pPr>
            <a:r>
              <a:rPr lang="en-US" dirty="0" smtClean="0"/>
              <a:t>Oils (rubber and cooking oils)</a:t>
            </a:r>
          </a:p>
          <a:p>
            <a:pPr marL="0" indent="0" algn="ctr">
              <a:buNone/>
            </a:pPr>
            <a:r>
              <a:rPr lang="en-US" dirty="0" smtClean="0"/>
              <a:t>Fish &amp; prawn</a:t>
            </a:r>
          </a:p>
          <a:p>
            <a:pPr marL="0" indent="0" algn="ctr">
              <a:buNone/>
            </a:pPr>
            <a:r>
              <a:rPr lang="en-US" dirty="0" smtClean="0"/>
              <a:t>Spices</a:t>
            </a:r>
          </a:p>
          <a:p>
            <a:pPr marL="0" indent="0" algn="ctr">
              <a:buNone/>
            </a:pPr>
            <a:r>
              <a:rPr lang="en-US" dirty="0" smtClean="0"/>
              <a:t>Meats </a:t>
            </a:r>
          </a:p>
          <a:p>
            <a:endParaRPr lang="en-US" dirty="0"/>
          </a:p>
        </p:txBody>
      </p:sp>
    </p:spTree>
    <p:extLst>
      <p:ext uri="{BB962C8B-B14F-4D97-AF65-F5344CB8AC3E}">
        <p14:creationId xmlns:p14="http://schemas.microsoft.com/office/powerpoint/2010/main" val="583356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TotalTime>
  <Words>638</Words>
  <Application>Microsoft Macintosh PowerPoint</Application>
  <PresentationFormat>On-screen Show (4:3)</PresentationFormat>
  <Paragraphs>90</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Commodity Exchange Centre</vt:lpstr>
      <vt:lpstr>A bit of history</vt:lpstr>
      <vt:lpstr>History cont’d</vt:lpstr>
      <vt:lpstr>History cont’d</vt:lpstr>
      <vt:lpstr>Types of commodity trades</vt:lpstr>
      <vt:lpstr>Functions of a Commodities Exchange</vt:lpstr>
      <vt:lpstr>Functions continued</vt:lpstr>
      <vt:lpstr>What is happening in Myanmar?</vt:lpstr>
      <vt:lpstr>Commodities on Exchange </vt:lpstr>
      <vt:lpstr>Challenges of commodity exchanges</vt:lpstr>
      <vt:lpstr>Benefits of a commodity exchange</vt:lpstr>
      <vt:lpstr>Myanmar commodities exchange centers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Commodity Exchange Centre</dc:title>
  <dc:creator>Karl Flecker</dc:creator>
  <cp:lastModifiedBy>Karl Flecker</cp:lastModifiedBy>
  <cp:revision>12</cp:revision>
  <cp:lastPrinted>2019-07-30T05:04:33Z</cp:lastPrinted>
  <dcterms:created xsi:type="dcterms:W3CDTF">2019-07-29T23:29:06Z</dcterms:created>
  <dcterms:modified xsi:type="dcterms:W3CDTF">2019-07-30T05:18:27Z</dcterms:modified>
</cp:coreProperties>
</file>